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37"/>
  </p:notesMasterIdLst>
  <p:sldIdLst>
    <p:sldId id="287" r:id="rId2"/>
    <p:sldId id="286" r:id="rId3"/>
    <p:sldId id="288" r:id="rId4"/>
    <p:sldId id="261" r:id="rId5"/>
    <p:sldId id="257" r:id="rId6"/>
    <p:sldId id="260" r:id="rId7"/>
    <p:sldId id="259" r:id="rId8"/>
    <p:sldId id="258" r:id="rId9"/>
    <p:sldId id="273" r:id="rId10"/>
    <p:sldId id="276" r:id="rId11"/>
    <p:sldId id="277" r:id="rId12"/>
    <p:sldId id="278" r:id="rId13"/>
    <p:sldId id="265" r:id="rId14"/>
    <p:sldId id="285" r:id="rId15"/>
    <p:sldId id="266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8" r:id="rId24"/>
    <p:sldId id="299" r:id="rId25"/>
    <p:sldId id="289" r:id="rId26"/>
    <p:sldId id="256" r:id="rId27"/>
    <p:sldId id="281" r:id="rId28"/>
    <p:sldId id="263" r:id="rId29"/>
    <p:sldId id="264" r:id="rId30"/>
    <p:sldId id="268" r:id="rId31"/>
    <p:sldId id="269" r:id="rId32"/>
    <p:sldId id="270" r:id="rId33"/>
    <p:sldId id="271" r:id="rId34"/>
    <p:sldId id="272" r:id="rId35"/>
    <p:sldId id="297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53E0BA8A-AAF8-49EF-AC9E-BFCEB2C79A79}">
          <p14:sldIdLst>
            <p14:sldId id="287"/>
            <p14:sldId id="286"/>
          </p14:sldIdLst>
        </p14:section>
        <p14:section name="Y-axis truncation in bar graphs" id="{682B1420-7317-4D07-BEA7-59FE404B6274}">
          <p14:sldIdLst>
            <p14:sldId id="288"/>
            <p14:sldId id="261"/>
            <p14:sldId id="257"/>
            <p14:sldId id="260"/>
            <p14:sldId id="259"/>
            <p14:sldId id="258"/>
            <p14:sldId id="273"/>
            <p14:sldId id="276"/>
            <p14:sldId id="277"/>
            <p14:sldId id="278"/>
            <p14:sldId id="265"/>
            <p14:sldId id="285"/>
            <p14:sldId id="266"/>
            <p14:sldId id="290"/>
            <p14:sldId id="291"/>
            <p14:sldId id="292"/>
            <p14:sldId id="293"/>
            <p14:sldId id="294"/>
            <p14:sldId id="295"/>
            <p14:sldId id="296"/>
            <p14:sldId id="298"/>
            <p14:sldId id="299"/>
          </p14:sldIdLst>
        </p14:section>
        <p14:section name="Other techniques and graph types" id="{03A4CD6A-091D-46DD-8EDD-2B7585F15D79}">
          <p14:sldIdLst>
            <p14:sldId id="289"/>
            <p14:sldId id="256"/>
            <p14:sldId id="281"/>
            <p14:sldId id="263"/>
            <p14:sldId id="264"/>
            <p14:sldId id="268"/>
            <p14:sldId id="269"/>
            <p14:sldId id="270"/>
            <p14:sldId id="271"/>
            <p14:sldId id="272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218" autoAdjust="0"/>
  </p:normalViewPr>
  <p:slideViewPr>
    <p:cSldViewPr>
      <p:cViewPr varScale="1">
        <p:scale>
          <a:sx n="86" d="100"/>
          <a:sy n="86" d="100"/>
        </p:scale>
        <p:origin x="1608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Manual</a:t>
            </a:r>
            <a:r>
              <a:rPr lang="en-US" sz="2000" baseline="0" dirty="0"/>
              <a:t> Axis Adjustment</a:t>
            </a:r>
            <a:endParaRPr lang="en-US" sz="2000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quantity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100</c:v>
                </c:pt>
                <c:pt idx="1">
                  <c:v>101</c:v>
                </c:pt>
                <c:pt idx="2">
                  <c:v>103</c:v>
                </c:pt>
                <c:pt idx="3">
                  <c:v>105</c:v>
                </c:pt>
                <c:pt idx="4">
                  <c:v>101</c:v>
                </c:pt>
                <c:pt idx="5">
                  <c:v>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63-4779-A782-EC260BE1FE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6006400"/>
        <c:axId val="383995264"/>
      </c:barChart>
      <c:catAx>
        <c:axId val="356006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>
                <a:alpha val="9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3995264"/>
        <c:crosses val="autoZero"/>
        <c:auto val="1"/>
        <c:lblAlgn val="ctr"/>
        <c:lblOffset val="100"/>
        <c:noMultiLvlLbl val="0"/>
      </c:catAx>
      <c:valAx>
        <c:axId val="383995264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6006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Default:</a:t>
            </a:r>
            <a:r>
              <a:rPr lang="en-US" sz="2000" baseline="0" dirty="0"/>
              <a:t> Axis is Truncated</a:t>
            </a:r>
            <a:endParaRPr lang="en-US" sz="2000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8.0887828137225601E-2"/>
          <c:y val="0.22513710127727801"/>
          <c:w val="0.86575951394468398"/>
          <c:h val="0.680467815989343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quantity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100</c:v>
                </c:pt>
                <c:pt idx="1">
                  <c:v>101</c:v>
                </c:pt>
                <c:pt idx="2">
                  <c:v>103</c:v>
                </c:pt>
                <c:pt idx="3">
                  <c:v>105</c:v>
                </c:pt>
                <c:pt idx="4">
                  <c:v>101</c:v>
                </c:pt>
                <c:pt idx="5">
                  <c:v>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67-4A5B-9037-819EDC6661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6007424"/>
        <c:axId val="383998144"/>
      </c:barChart>
      <c:catAx>
        <c:axId val="356007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>
                <a:alpha val="9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3998144"/>
        <c:crosses val="autoZero"/>
        <c:auto val="1"/>
        <c:lblAlgn val="ctr"/>
        <c:lblOffset val="100"/>
        <c:noMultiLvlLbl val="0"/>
      </c:catAx>
      <c:valAx>
        <c:axId val="383998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6007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524AF8-D4EC-44A3-95F0-D4446419679E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851754-01F0-4ECC-8E37-9484410F2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726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ir2018.wid.world/part-2.html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jigsaw.vitalsource.com/books/9781464156656/epub/OPS/xhtml/sch_9781464155468_ref.xhtml#biblio1838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jesp.2003.07.008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https://www.statisticshowto.datasciencecentral.com/misleading-graphs/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7044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Fox News</a:t>
            </a:r>
          </a:p>
          <a:p>
            <a:endParaRPr lang="en-US" dirty="0"/>
          </a:p>
          <a:p>
            <a:r>
              <a:rPr lang="en-US" dirty="0"/>
              <a:t>https://www.statisticshowto.datasciencecentral.com/misleading-graphs/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969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https://callingbullshit.org/tools/tools_misleading_axes.html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85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Chapter 1 of </a:t>
            </a:r>
            <a:r>
              <a:rPr lang="en-US"/>
              <a:t>Reisberg’s Cognition </a:t>
            </a:r>
            <a:r>
              <a:rPr lang="en-US" dirty="0"/>
              <a:t>textbook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317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Canning</a:t>
            </a:r>
            <a:r>
              <a:rPr lang="en-US" baseline="0"/>
              <a:t> et al (2019)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4739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Roediger &amp; Karpicke, 2008 (Science)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799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Keynote at an academic conference (January 2020)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6054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Meyer, M. L., Zhao, Z., &amp;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D. I. (2019). Simulating other people changes the self.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Journal of Experimental Psychology: General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5229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Meyer, M. L., Zhao, Z., &amp;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D. I. (2019). Simulating other people changes the self.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Journal of Experimental Psychology: General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2054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Excerpt from an introductory psychology textbook: Interactive Psychology, published by W. W. Norton Co.</a:t>
            </a:r>
          </a:p>
          <a:p>
            <a:r>
              <a:rPr lang="en-US" dirty="0"/>
              <a:t>Publication date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08/15/2019</a:t>
            </a:r>
            <a:endParaRPr lang="en-US" dirty="0"/>
          </a:p>
          <a:p>
            <a:r>
              <a:rPr lang="en-US" dirty="0"/>
              <a:t>ISBN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978-0-393-42143-9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9030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Excerpt from an introductory psychology textbook: Interactive Psychology, published by W. </a:t>
            </a:r>
            <a:r>
              <a:rPr lang="en-US" dirty="0"/>
              <a:t>W. Norton Co.</a:t>
            </a:r>
          </a:p>
          <a:p>
            <a:r>
              <a:rPr lang="en-US" dirty="0"/>
              <a:t>Publication date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08/15/2019</a:t>
            </a:r>
            <a:endParaRPr lang="en-US" dirty="0"/>
          </a:p>
          <a:p>
            <a:r>
              <a:rPr lang="en-US" dirty="0"/>
              <a:t>ISBN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978-0-393-42143-9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8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https://www.businessinsider.in/We-Fixed-Fox-News-Embarrassing-Obamacare-Chart/articleshow/33034053.cms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https://thenextweb.com/dd/2015/05/15/7-most-common-data-visualization-mistakes/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2727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Y-axis manipulation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8213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Inaccurate proportion</a:t>
            </a:r>
          </a:p>
          <a:p>
            <a:r>
              <a:rPr lang="en-US" dirty="0"/>
              <a:t>Found at RDU airport by BWY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79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Numbers do not add up to 100%</a:t>
            </a:r>
          </a:p>
          <a:p>
            <a:endParaRPr lang="en-US" dirty="0"/>
          </a:p>
          <a:p>
            <a:r>
              <a:rPr lang="en-US" dirty="0"/>
              <a:t>Fox News; found on https://www.statisticshwto.datasciencecentral.com/misleading-graphs/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022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y-axes; y-axis manipulation</a:t>
            </a:r>
          </a:p>
          <a:p>
            <a:endParaRPr lang="en-US" dirty="0"/>
          </a:p>
          <a:p>
            <a:r>
              <a:rPr lang="en-US" dirty="0"/>
              <a:t>https://www.statisticshowto.datasciencecentral.com/misleading-graphs/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191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X-axis manipulation</a:t>
            </a:r>
          </a:p>
          <a:p>
            <a:endParaRPr lang="en-US" dirty="0"/>
          </a:p>
          <a:p>
            <a:r>
              <a:rPr lang="en-US" dirty="0"/>
              <a:t>https://callingbullshit.org/tools/tools_misleading_axes.html</a:t>
            </a:r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graph reproduced below from 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World Inequity Report 2018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illustrates the growth in real income from 1980-2016 for the combined populations of China, India, US-Canada, and Western Europe. The purpose of the graph is to indicate where in the wealth distribution most of the growth occurred. The horizontal axis starts out on a linear scale: every 10% of the population is represented by the same distance along the axis. But once the graph reaches 99%, this changes abruptly to a logarithmic scale, in which smaller and smaller segments of the population take up equal size along the horizontal axis. At the far right side of the graph, we have a segment of the population corresponding to less than 0.001% of the population corresponding to a region the same size as used to represent the 10% of the population across the majority of the graph.”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747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Unlabeled axes; unnecessary third dimension</a:t>
            </a:r>
          </a:p>
          <a:p>
            <a:endParaRPr lang="en-US" dirty="0"/>
          </a:p>
          <a:p>
            <a:r>
              <a:rPr lang="en-US" dirty="0"/>
              <a:t>https://undullify.com/data-visualization-102-common-mistakes-visualizing-data/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5147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Y-axis manipulation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208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Unclear use of color scale</a:t>
            </a:r>
          </a:p>
          <a:p>
            <a:endParaRPr lang="en-US" dirty="0"/>
          </a:p>
          <a:p>
            <a:r>
              <a:rPr lang="en-US" dirty="0"/>
              <a:t>https://eagereyes.org/basics/rainbow-color-map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5231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Y-axis reversal</a:t>
            </a:r>
          </a:p>
          <a:p>
            <a:endParaRPr lang="en-US" dirty="0"/>
          </a:p>
          <a:p>
            <a:r>
              <a:rPr lang="en-US" dirty="0"/>
              <a:t>https://www.businessinsider.com/gun-deaths-in-florida-increased-with-stand-your-ground-2014-2</a:t>
            </a:r>
          </a:p>
          <a:p>
            <a:r>
              <a:rPr lang="en-US" dirty="0"/>
              <a:t>http://</a:t>
            </a:r>
            <a:r>
              <a:rPr lang="en-US" dirty="0" err="1"/>
              <a:t>www.visualisingdata.com</a:t>
            </a:r>
            <a:r>
              <a:rPr lang="en-US" dirty="0"/>
              <a:t>/2014/04/the-fine-line-between-confusion-and-deception/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3900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Found in r/</a:t>
            </a:r>
            <a:r>
              <a:rPr lang="en-US" dirty="0" err="1"/>
              <a:t>dataisugly</a:t>
            </a:r>
            <a:endParaRPr lang="en-US" dirty="0"/>
          </a:p>
          <a:p>
            <a:r>
              <a:rPr lang="en-US" dirty="0"/>
              <a:t>Appears to be a bar chart but bars do not represent the numbers. Might be designed as </a:t>
            </a:r>
            <a:r>
              <a:rPr lang="en-US"/>
              <a:t>a podium.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247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https://www.statisticshowto.datasciencecentral.com/misleading-graphs/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692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might be thinking that the graph on the right shows The Times makes double the sales of The Daily Telegraph. But take a closer look at the scale and you’ll see although The Times does make more sales, it’s only beating the competition by about 10%.”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https://www.statisticshowto.datasciencecentral.com/misleading-graphs/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918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447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Textbook: </a:t>
            </a:r>
            <a:r>
              <a:rPr lang="en-US" dirty="0" err="1"/>
              <a:t>Cozby</a:t>
            </a:r>
            <a:r>
              <a:rPr lang="en-US" dirty="0"/>
              <a:t>, P. C. (2012). Methods in behavioral research (No. 150.72 C6).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69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Textbook: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Culture and Psychology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David Matsumoto &amp; Linda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Juang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Wadsworth/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Cengage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6th edition.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19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Textbook: 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Schacter, D. L., Gilbert, D. T., &amp; Wegner, D. M. (2009).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Introducing psychology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Macmillan.</a:t>
            </a:r>
            <a:endParaRPr lang="en-US" dirty="0"/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caption: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SURVIVAL ENCODING ENHANCES LATER RECALL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People recall more words after survival encoding tasks than after moving or pleasantness-encoding tasks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Nairne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et al., 2007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Explain this from an evolutionary perspective.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535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Empirical paper: Mayo, R.,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Schul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Y., &amp;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Burnstein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E. (2004). “I am not guilty” vs “I am innocent”: Successful negation may depend on the schema used for its encoding.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Journal of Experimental Social Psychology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(4), 433–449.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https://doi.org/10.1016/j.jesp.2003.07.008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03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1" y="0"/>
            <a:ext cx="9144001" cy="5309118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1086" y="3295135"/>
            <a:ext cx="4256903" cy="1684091"/>
          </a:xfrm>
        </p:spPr>
        <p:txBody>
          <a:bodyPr anchor="b">
            <a:normAutofit/>
          </a:bodyPr>
          <a:lstStyle>
            <a:lvl1pPr algn="l">
              <a:lnSpc>
                <a:spcPct val="70000"/>
              </a:lnSpc>
              <a:defRPr sz="40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What we are learning today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1086" y="2701585"/>
            <a:ext cx="4256903" cy="547066"/>
          </a:xfrm>
        </p:spPr>
        <p:txBody>
          <a:bodyPr anchor="b">
            <a:normAutofit/>
          </a:bodyPr>
          <a:lstStyle>
            <a:lvl1pPr marL="0" indent="0" algn="l">
              <a:lnSpc>
                <a:spcPct val="50000"/>
              </a:lnSpc>
              <a:buNone/>
              <a:defRPr sz="1350" baseline="0">
                <a:solidFill>
                  <a:schemeClr val="bg1">
                    <a:lumMod val="8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Welcome to Psy242 Day 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Psy242-C Day 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-1" y="6794309"/>
            <a:ext cx="9144001" cy="636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144000" cy="906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87100" y="3418945"/>
            <a:ext cx="6826157" cy="519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5711122" y="3418945"/>
            <a:ext cx="6826157" cy="519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</p:spTree>
    <p:extLst>
      <p:ext uri="{BB962C8B-B14F-4D97-AF65-F5344CB8AC3E}">
        <p14:creationId xmlns:p14="http://schemas.microsoft.com/office/powerpoint/2010/main" val="2821332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BFB1C-BA26-48AC-A766-24E0F20689BD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1451A-AD21-4518-B1B6-C25DBB9CF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787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asic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BFB1C-BA26-48AC-A766-24E0F20689BD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1451A-AD21-4518-B1B6-C25DBB9CF56C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B94295-58F7-47BF-9145-E3104C47052A}"/>
              </a:ext>
            </a:extLst>
          </p:cNvPr>
          <p:cNvGrpSpPr/>
          <p:nvPr userDrawn="1"/>
        </p:nvGrpSpPr>
        <p:grpSpPr>
          <a:xfrm>
            <a:off x="-1" y="1"/>
            <a:ext cx="9144001" cy="6858001"/>
            <a:chOff x="-1" y="0"/>
            <a:chExt cx="12192001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1BD9B30-5C2A-4B7C-9ED4-3D371AD849F5}"/>
                </a:ext>
              </a:extLst>
            </p:cNvPr>
            <p:cNvSpPr/>
            <p:nvPr userDrawn="1"/>
          </p:nvSpPr>
          <p:spPr>
            <a:xfrm>
              <a:off x="-1" y="6794309"/>
              <a:ext cx="12122725" cy="636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1BF9AE9-8477-45E8-9614-486B906D97F9}"/>
                </a:ext>
              </a:extLst>
            </p:cNvPr>
            <p:cNvSpPr/>
            <p:nvPr userDrawn="1"/>
          </p:nvSpPr>
          <p:spPr>
            <a:xfrm>
              <a:off x="0" y="0"/>
              <a:ext cx="12192000" cy="906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noProof="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1E7E304-DA6F-405F-8BE1-87BDA8F43BB1}"/>
                </a:ext>
              </a:extLst>
            </p:cNvPr>
            <p:cNvSpPr/>
            <p:nvPr userDrawn="1"/>
          </p:nvSpPr>
          <p:spPr>
            <a:xfrm rot="5400000">
              <a:off x="-3378441" y="3410285"/>
              <a:ext cx="6826157" cy="692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noProof="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0335A91-8725-4317-90D6-C05B963C74B7}"/>
                </a:ext>
              </a:extLst>
            </p:cNvPr>
            <p:cNvSpPr/>
            <p:nvPr userDrawn="1"/>
          </p:nvSpPr>
          <p:spPr>
            <a:xfrm rot="5400000">
              <a:off x="8744284" y="3410285"/>
              <a:ext cx="6826157" cy="692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9572663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4945550" y="3687485"/>
            <a:ext cx="2567358" cy="12804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1086" y="3295135"/>
            <a:ext cx="4256903" cy="1684091"/>
          </a:xfrm>
        </p:spPr>
        <p:txBody>
          <a:bodyPr anchor="b">
            <a:normAutofit/>
          </a:bodyPr>
          <a:lstStyle>
            <a:lvl1pPr algn="r">
              <a:lnSpc>
                <a:spcPct val="70000"/>
              </a:lnSpc>
              <a:defRPr sz="4050" baseline="0"/>
            </a:lvl1pPr>
          </a:lstStyle>
          <a:p>
            <a:r>
              <a:rPr lang="en-US" dirty="0"/>
              <a:t>What we are learning today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1086" y="2701585"/>
            <a:ext cx="4256903" cy="547066"/>
          </a:xfrm>
        </p:spPr>
        <p:txBody>
          <a:bodyPr anchor="b">
            <a:normAutofit/>
          </a:bodyPr>
          <a:lstStyle>
            <a:lvl1pPr marL="0" indent="0" algn="r">
              <a:lnSpc>
                <a:spcPct val="50000"/>
              </a:lnSpc>
              <a:buNone/>
              <a:defRPr sz="1350" baseline="0">
                <a:solidFill>
                  <a:schemeClr val="bg1">
                    <a:lumMod val="6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Cognitive Psychology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Psy242-C Day 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-1" y="6794309"/>
            <a:ext cx="9144001" cy="636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144000" cy="906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87100" y="3418945"/>
            <a:ext cx="6826157" cy="519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5711122" y="3418945"/>
            <a:ext cx="6826157" cy="519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18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7436982" y="90744"/>
            <a:ext cx="1658643" cy="671180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 </a:t>
            </a:r>
          </a:p>
        </p:txBody>
      </p:sp>
    </p:spTree>
    <p:extLst>
      <p:ext uri="{BB962C8B-B14F-4D97-AF65-F5344CB8AC3E}">
        <p14:creationId xmlns:p14="http://schemas.microsoft.com/office/powerpoint/2010/main" val="4200938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BFB1C-BA26-48AC-A766-24E0F20689BD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1451A-AD21-4518-B1B6-C25DBB9CF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324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BFB1C-BA26-48AC-A766-24E0F20689BD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1451A-AD21-4518-B1B6-C25DBB9CF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4271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BFB1C-BA26-48AC-A766-24E0F20689BD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1451A-AD21-4518-B1B6-C25DBB9CF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186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BFB1C-BA26-48AC-A766-24E0F20689BD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1451A-AD21-4518-B1B6-C25DBB9CF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63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365126"/>
            <a:ext cx="662823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628234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BFB1C-BA26-48AC-A766-24E0F20689BD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1451A-AD21-4518-B1B6-C25DBB9CF56C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-1" y="1"/>
            <a:ext cx="9144001" cy="6858001"/>
            <a:chOff x="-1" y="0"/>
            <a:chExt cx="12192001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56F2950-BBCB-4A53-9EAC-D714777B8FA2}"/>
                </a:ext>
              </a:extLst>
            </p:cNvPr>
            <p:cNvSpPr/>
            <p:nvPr userDrawn="1"/>
          </p:nvSpPr>
          <p:spPr>
            <a:xfrm>
              <a:off x="-1" y="6794309"/>
              <a:ext cx="12122725" cy="636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5253865-24CF-4EF5-92A5-F64EB9ABC8B7}"/>
                </a:ext>
              </a:extLst>
            </p:cNvPr>
            <p:cNvSpPr/>
            <p:nvPr userDrawn="1"/>
          </p:nvSpPr>
          <p:spPr>
            <a:xfrm>
              <a:off x="0" y="0"/>
              <a:ext cx="12192000" cy="906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BE19773-9B6A-4A2C-95A5-69A3788C2D94}"/>
                </a:ext>
              </a:extLst>
            </p:cNvPr>
            <p:cNvSpPr/>
            <p:nvPr userDrawn="1"/>
          </p:nvSpPr>
          <p:spPr>
            <a:xfrm rot="5400000">
              <a:off x="-3378441" y="3410285"/>
              <a:ext cx="6826157" cy="692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E19773-9B6A-4A2C-95A5-69A3788C2D94}"/>
                </a:ext>
              </a:extLst>
            </p:cNvPr>
            <p:cNvSpPr/>
            <p:nvPr userDrawn="1"/>
          </p:nvSpPr>
          <p:spPr>
            <a:xfrm rot="5400000">
              <a:off x="8744284" y="3410285"/>
              <a:ext cx="6826157" cy="692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noProof="0" dirty="0"/>
            </a:p>
          </p:txBody>
        </p:sp>
      </p:grpSp>
      <p:sp>
        <p:nvSpPr>
          <p:cNvPr id="12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436982" y="90744"/>
            <a:ext cx="1658643" cy="671180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 </a:t>
            </a:r>
          </a:p>
        </p:txBody>
      </p:sp>
    </p:spTree>
    <p:extLst>
      <p:ext uri="{BB962C8B-B14F-4D97-AF65-F5344CB8AC3E}">
        <p14:creationId xmlns:p14="http://schemas.microsoft.com/office/powerpoint/2010/main" val="395185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BFB1C-BA26-48AC-A766-24E0F20689BD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1451A-AD21-4518-B1B6-C25DBB9CF56C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-1" y="1"/>
            <a:ext cx="9144001" cy="6858001"/>
            <a:chOff x="-1" y="0"/>
            <a:chExt cx="12192001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56F2950-BBCB-4A53-9EAC-D714777B8FA2}"/>
                </a:ext>
              </a:extLst>
            </p:cNvPr>
            <p:cNvSpPr/>
            <p:nvPr userDrawn="1"/>
          </p:nvSpPr>
          <p:spPr>
            <a:xfrm>
              <a:off x="-1" y="6794309"/>
              <a:ext cx="12122725" cy="636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5253865-24CF-4EF5-92A5-F64EB9ABC8B7}"/>
                </a:ext>
              </a:extLst>
            </p:cNvPr>
            <p:cNvSpPr/>
            <p:nvPr userDrawn="1"/>
          </p:nvSpPr>
          <p:spPr>
            <a:xfrm>
              <a:off x="0" y="0"/>
              <a:ext cx="12192000" cy="906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BE19773-9B6A-4A2C-95A5-69A3788C2D94}"/>
                </a:ext>
              </a:extLst>
            </p:cNvPr>
            <p:cNvSpPr/>
            <p:nvPr userDrawn="1"/>
          </p:nvSpPr>
          <p:spPr>
            <a:xfrm rot="5400000">
              <a:off x="-3378441" y="3410285"/>
              <a:ext cx="6826157" cy="692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E19773-9B6A-4A2C-95A5-69A3788C2D94}"/>
                </a:ext>
              </a:extLst>
            </p:cNvPr>
            <p:cNvSpPr/>
            <p:nvPr userDrawn="1"/>
          </p:nvSpPr>
          <p:spPr>
            <a:xfrm rot="5400000">
              <a:off x="8744284" y="3410285"/>
              <a:ext cx="6826157" cy="692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029976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m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BFB1C-BA26-48AC-A766-24E0F20689BD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1451A-AD21-4518-B1B6-C25DBB9CF56C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-1" y="1"/>
            <a:ext cx="9144001" cy="6858001"/>
            <a:chOff x="-1" y="0"/>
            <a:chExt cx="12192001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56F2950-BBCB-4A53-9EAC-D714777B8FA2}"/>
                </a:ext>
              </a:extLst>
            </p:cNvPr>
            <p:cNvSpPr/>
            <p:nvPr userDrawn="1"/>
          </p:nvSpPr>
          <p:spPr>
            <a:xfrm>
              <a:off x="-1" y="6794309"/>
              <a:ext cx="12122725" cy="636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5253865-24CF-4EF5-92A5-F64EB9ABC8B7}"/>
                </a:ext>
              </a:extLst>
            </p:cNvPr>
            <p:cNvSpPr/>
            <p:nvPr userDrawn="1"/>
          </p:nvSpPr>
          <p:spPr>
            <a:xfrm>
              <a:off x="0" y="0"/>
              <a:ext cx="12192000" cy="906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BE19773-9B6A-4A2C-95A5-69A3788C2D94}"/>
                </a:ext>
              </a:extLst>
            </p:cNvPr>
            <p:cNvSpPr/>
            <p:nvPr userDrawn="1"/>
          </p:nvSpPr>
          <p:spPr>
            <a:xfrm rot="5400000">
              <a:off x="-3378441" y="3410285"/>
              <a:ext cx="6826157" cy="692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E19773-9B6A-4A2C-95A5-69A3788C2D94}"/>
                </a:ext>
              </a:extLst>
            </p:cNvPr>
            <p:cNvSpPr/>
            <p:nvPr userDrawn="1"/>
          </p:nvSpPr>
          <p:spPr>
            <a:xfrm rot="5400000">
              <a:off x="8744284" y="3410285"/>
              <a:ext cx="6826157" cy="692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1131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1A21C8C-FAE2-4915-99D6-6F97904B9377}"/>
              </a:ext>
            </a:extLst>
          </p:cNvPr>
          <p:cNvSpPr/>
          <p:nvPr userDrawn="1"/>
        </p:nvSpPr>
        <p:spPr bwMode="auto">
          <a:xfrm>
            <a:off x="0" y="0"/>
            <a:ext cx="9144000" cy="1524000"/>
          </a:xfrm>
          <a:prstGeom prst="rect">
            <a:avLst/>
          </a:prstGeom>
          <a:solidFill>
            <a:srgbClr val="73000A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prstClr val="black"/>
              </a:solidFill>
              <a:latin typeface="Century Gothic" pitchFamily="-1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" y="1923477"/>
            <a:ext cx="8378190" cy="45693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58E0D9-E95A-4988-9F69-4CE87ABE092B}"/>
              </a:ext>
            </a:extLst>
          </p:cNvPr>
          <p:cNvSpPr txBox="1"/>
          <p:nvPr userDrawn="1"/>
        </p:nvSpPr>
        <p:spPr>
          <a:xfrm>
            <a:off x="3307187" y="246878"/>
            <a:ext cx="5688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342900"/>
            <a:r>
              <a:rPr lang="en-US" sz="2400" dirty="0">
                <a:solidFill>
                  <a:srgbClr val="B59A57"/>
                </a:solidFill>
                <a:latin typeface="+mj-lt"/>
                <a:ea typeface="Century Gothic" charset="0"/>
                <a:cs typeface="Century Gothic" charset="0"/>
              </a:rPr>
              <a:t>DAY ONE</a:t>
            </a:r>
          </a:p>
          <a:p>
            <a:pPr algn="r" defTabSz="342900"/>
            <a:r>
              <a:rPr lang="en-US" sz="2400" dirty="0">
                <a:solidFill>
                  <a:schemeClr val="bg1"/>
                </a:solidFill>
                <a:latin typeface="+mj-lt"/>
                <a:ea typeface="Century Gothic" charset="0"/>
                <a:cs typeface="Century Gothic" charset="0"/>
              </a:rPr>
              <a:t>Introduction to Cognitive Psychology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78241C-DCCC-4696-9714-5E622A41B8FD}"/>
              </a:ext>
            </a:extLst>
          </p:cNvPr>
          <p:cNvCxnSpPr/>
          <p:nvPr userDrawn="1"/>
        </p:nvCxnSpPr>
        <p:spPr bwMode="auto">
          <a:xfrm>
            <a:off x="2246373" y="54142"/>
            <a:ext cx="0" cy="1415717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8DDB6F5F-8854-477C-A91A-DEB1B65073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958" y="122252"/>
            <a:ext cx="1787205" cy="7159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6084449-1F69-44B2-9943-AA9463FE9D5E}"/>
              </a:ext>
            </a:extLst>
          </p:cNvPr>
          <p:cNvSpPr txBox="1"/>
          <p:nvPr userDrawn="1"/>
        </p:nvSpPr>
        <p:spPr>
          <a:xfrm>
            <a:off x="217269" y="838198"/>
            <a:ext cx="193658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Cognitive Psychology</a:t>
            </a:r>
          </a:p>
        </p:txBody>
      </p:sp>
    </p:spTree>
    <p:extLst>
      <p:ext uri="{BB962C8B-B14F-4D97-AF65-F5344CB8AC3E}">
        <p14:creationId xmlns:p14="http://schemas.microsoft.com/office/powerpoint/2010/main" val="1394600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1A21C8C-FAE2-4915-99D6-6F97904B9377}"/>
              </a:ext>
            </a:extLst>
          </p:cNvPr>
          <p:cNvSpPr/>
          <p:nvPr userDrawn="1"/>
        </p:nvSpPr>
        <p:spPr bwMode="auto">
          <a:xfrm>
            <a:off x="0" y="0"/>
            <a:ext cx="9144000" cy="1524000"/>
          </a:xfrm>
          <a:prstGeom prst="rect">
            <a:avLst/>
          </a:prstGeom>
          <a:solidFill>
            <a:srgbClr val="73000A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prstClr val="black"/>
              </a:solidFill>
              <a:latin typeface="Century Gothic" pitchFamily="-1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" y="1923477"/>
            <a:ext cx="8378190" cy="45693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58E0D9-E95A-4988-9F69-4CE87ABE092B}"/>
              </a:ext>
            </a:extLst>
          </p:cNvPr>
          <p:cNvSpPr txBox="1"/>
          <p:nvPr userDrawn="1"/>
        </p:nvSpPr>
        <p:spPr>
          <a:xfrm>
            <a:off x="3300952" y="438090"/>
            <a:ext cx="5688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342900"/>
            <a:r>
              <a:rPr lang="en-US" sz="2400" dirty="0">
                <a:solidFill>
                  <a:schemeClr val="bg1"/>
                </a:solidFill>
                <a:latin typeface="+mj-lt"/>
                <a:ea typeface="Century Gothic" charset="0"/>
                <a:cs typeface="Century Gothic" charset="0"/>
              </a:rPr>
              <a:t>reminders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78241C-DCCC-4696-9714-5E622A41B8FD}"/>
              </a:ext>
            </a:extLst>
          </p:cNvPr>
          <p:cNvCxnSpPr/>
          <p:nvPr userDrawn="1"/>
        </p:nvCxnSpPr>
        <p:spPr bwMode="auto">
          <a:xfrm>
            <a:off x="2246373" y="54142"/>
            <a:ext cx="0" cy="1415717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8DDB6F5F-8854-477C-A91A-DEB1B65073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958" y="122252"/>
            <a:ext cx="1787205" cy="7159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6084449-1F69-44B2-9943-AA9463FE9D5E}"/>
              </a:ext>
            </a:extLst>
          </p:cNvPr>
          <p:cNvSpPr txBox="1"/>
          <p:nvPr userDrawn="1"/>
        </p:nvSpPr>
        <p:spPr>
          <a:xfrm>
            <a:off x="217269" y="838198"/>
            <a:ext cx="193658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Cognitive Psychology</a:t>
            </a:r>
          </a:p>
        </p:txBody>
      </p:sp>
    </p:spTree>
    <p:extLst>
      <p:ext uri="{BB962C8B-B14F-4D97-AF65-F5344CB8AC3E}">
        <p14:creationId xmlns:p14="http://schemas.microsoft.com/office/powerpoint/2010/main" val="2164779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BFB1C-BA26-48AC-A766-24E0F20689BD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1451A-AD21-4518-B1B6-C25DBB9CF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27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BFB1C-BA26-48AC-A766-24E0F20689BD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1451A-AD21-4518-B1B6-C25DBB9CF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854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BFB1C-BA26-48AC-A766-24E0F20689BD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1451A-AD21-4518-B1B6-C25DBB9CF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65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Master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BFB1C-BA26-48AC-A766-24E0F20689BD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1451A-AD21-4518-B1B6-C25DBB9CF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303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jpeg"/><Relationship Id="rId4" Type="http://schemas.openxmlformats.org/officeDocument/2006/relationships/hyperlink" Target="https://www.washingtonpost.com/news/the-fix/wp/2015/12/14/why-the-national-reviews-global-temperature-graph-is-so-misleading/?noredirect=on&amp;utm_term=.317da3284066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C6A87-8F21-421A-8FE9-2B7216EDC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086" y="3295135"/>
            <a:ext cx="6806514" cy="168409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Examples of deceptive visualizations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661086" y="5486400"/>
            <a:ext cx="3571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Vargas*, Yang*, Stanley, &amp; Marsh</a:t>
            </a:r>
          </a:p>
        </p:txBody>
      </p:sp>
    </p:spTree>
    <p:extLst>
      <p:ext uri="{BB962C8B-B14F-4D97-AF65-F5344CB8AC3E}">
        <p14:creationId xmlns:p14="http://schemas.microsoft.com/office/powerpoint/2010/main" val="724764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57200"/>
            <a:ext cx="6983868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2291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E304D3-50FA-4898-99EB-9A2031325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842" y="533400"/>
            <a:ext cx="5764316" cy="539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846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19200"/>
            <a:ext cx="785263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: Media Matt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14400"/>
            <a:ext cx="792271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413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990600"/>
            <a:ext cx="7395882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1193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Bar chart of average worker hours by count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265339"/>
            <a:ext cx="7086600" cy="632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Bar chart of average worker hours by country, redraw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1524000"/>
            <a:ext cx="4153081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566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96016B-3FCF-4703-B3AE-29B34C221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419100"/>
            <a:ext cx="4871232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31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14400"/>
            <a:ext cx="4863962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181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E3667B-C5C3-4B55-B132-A4741AB0F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175" y="452437"/>
            <a:ext cx="481965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164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runcated bar graph">
            <a:extLst>
              <a:ext uri="{FF2B5EF4-FFF2-40B4-BE49-F238E27FC236}">
                <a16:creationId xmlns:a16="http://schemas.microsoft.com/office/drawing/2014/main" id="{FC94AF5F-4A7D-42C3-BBD3-DF722BF6CDF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66" b="23280"/>
          <a:stretch/>
        </p:blipFill>
        <p:spPr>
          <a:xfrm>
            <a:off x="1696647" y="914400"/>
            <a:ext cx="575070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48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are some graphs.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We would argue that all the graphs here are misleading in some way. This slide deck is meant to be illustrative. It is </a:t>
            </a:r>
            <a:r>
              <a:rPr lang="en-US" sz="2400"/>
              <a:t>not exhaustive. </a:t>
            </a:r>
            <a:r>
              <a:rPr lang="en-US" sz="2400" dirty="0"/>
              <a:t>Many were found by happenstance e.g., in perusing textbooks and articles, attending talks. By default, we assume they were created without ill will.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644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524000"/>
            <a:ext cx="7162800" cy="411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03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474" y="321809"/>
            <a:ext cx="3759058" cy="318339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4895"/>
            <a:ext cx="4630760" cy="34579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3598515"/>
            <a:ext cx="5791200" cy="314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48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48EFE0-955F-438B-9EA3-F5A054863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71600"/>
            <a:ext cx="8659188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86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AA5F52-23F2-45C7-9792-6A2F21D25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304800"/>
            <a:ext cx="3539441" cy="602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60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B2319A-8AE0-4137-9F8E-A236A1722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0" y="266700"/>
            <a:ext cx="694946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52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C6A87-8F21-421A-8FE9-2B7216EDC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086" y="3295135"/>
            <a:ext cx="6806514" cy="168409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Other techniques and graph types</a:t>
            </a:r>
          </a:p>
        </p:txBody>
      </p:sp>
    </p:spTree>
    <p:extLst>
      <p:ext uri="{BB962C8B-B14F-4D97-AF65-F5344CB8AC3E}">
        <p14:creationId xmlns:p14="http://schemas.microsoft.com/office/powerpoint/2010/main" val="3119603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232" y="2986146"/>
            <a:ext cx="1291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+mn-lt"/>
              </a:rPr>
              <a:t>National Review</a:t>
            </a:r>
          </a:p>
        </p:txBody>
      </p:sp>
      <p:pic>
        <p:nvPicPr>
          <p:cNvPr id="5" name="Picture 2" descr="https://pbs.twimg.com/media/CWN3D6nWUAUmQW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232" y="381000"/>
            <a:ext cx="4585099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30412" y="6358652"/>
            <a:ext cx="198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+mn-lt"/>
              </a:rPr>
              <a:t>Source: </a:t>
            </a:r>
            <a:r>
              <a:rPr lang="en-US" sz="1200" i="1" dirty="0">
                <a:latin typeface="+mn-lt"/>
                <a:hlinkClick r:id="rId4"/>
              </a:rPr>
              <a:t>Washington Post</a:t>
            </a:r>
            <a:endParaRPr lang="en-US" sz="1200" i="1" dirty="0">
              <a:latin typeface="+mn-lt"/>
            </a:endParaRPr>
          </a:p>
        </p:txBody>
      </p:sp>
      <p:pic>
        <p:nvPicPr>
          <p:cNvPr id="7" name="Picture 16" descr="https://img.washingtonpost.com/wp-apps/imrs.php?src=https://img.washingtonpost.com/blogs/the-fix/files/2015/12/NRO_Temp_1.jpg&amp;w=1484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30412" y="3263145"/>
            <a:ext cx="3790356" cy="296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5DB89D-6103-4385-8F3C-4931FD746F71}"/>
              </a:ext>
            </a:extLst>
          </p:cNvPr>
          <p:cNvSpPr txBox="1"/>
          <p:nvPr/>
        </p:nvSpPr>
        <p:spPr>
          <a:xfrm>
            <a:off x="968926" y="441960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representations of the same set of NASA data on global temperatures.</a:t>
            </a:r>
          </a:p>
        </p:txBody>
      </p:sp>
    </p:spTree>
    <p:extLst>
      <p:ext uri="{BB962C8B-B14F-4D97-AF65-F5344CB8AC3E}">
        <p14:creationId xmlns:p14="http://schemas.microsoft.com/office/powerpoint/2010/main" val="2812938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bs.twimg.com/media/D88eTKMXUAAuz5S.jpg:large">
            <a:extLst>
              <a:ext uri="{FF2B5EF4-FFF2-40B4-BE49-F238E27FC236}">
                <a16:creationId xmlns:a16="http://schemas.microsoft.com/office/drawing/2014/main" id="{91800AF8-F3DE-4051-B8EC-FCC1F731E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219200"/>
            <a:ext cx="6416421" cy="481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3374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: http://flowingdata.com/2009/11/26/fox-news-makes-the-best-pie-chart-ever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314324"/>
            <a:ext cx="8305800" cy="622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122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: The Wonk Room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38139"/>
            <a:ext cx="8030633" cy="6181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229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C6A87-8F21-421A-8FE9-2B7216EDC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086" y="3295135"/>
            <a:ext cx="6806514" cy="168409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Examples of y-axis truncation in bar graphs</a:t>
            </a:r>
          </a:p>
        </p:txBody>
      </p:sp>
    </p:spTree>
    <p:extLst>
      <p:ext uri="{BB962C8B-B14F-4D97-AF65-F5344CB8AC3E}">
        <p14:creationId xmlns:p14="http://schemas.microsoft.com/office/powerpoint/2010/main" val="1516213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An axis should not change scales midw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17" y="609600"/>
            <a:ext cx="8112966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9271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ata-viz-mistakes-2-not-to-scal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533400"/>
            <a:ext cx="7551097" cy="591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3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UKQjG1W0AAvih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609600"/>
            <a:ext cx="8128000" cy="501613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86DC831-37CD-4F39-814E-7908D96BDBA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43000" y="5943600"/>
            <a:ext cx="7886700" cy="792163"/>
          </a:xfrm>
        </p:spPr>
        <p:txBody>
          <a:bodyPr/>
          <a:lstStyle/>
          <a:p>
            <a:pPr algn="r"/>
            <a:r>
              <a:rPr lang="en-US" sz="1200" dirty="0"/>
              <a:t>Data published in </a:t>
            </a:r>
            <a:r>
              <a:rPr lang="en-US" sz="1200" b="0" dirty="0"/>
              <a:t>Twenge, J. M., Martin, G. N., &amp; Campbell, W. K. (2018). Decreases in psychological well-being among American adolescents after 2012 and links to screen time during the rise of smartphone technology. </a:t>
            </a:r>
            <a:r>
              <a:rPr lang="en-US" sz="1200" b="0" i="1" dirty="0"/>
              <a:t>Emotion</a:t>
            </a:r>
            <a:r>
              <a:rPr lang="en-US" sz="1200" b="0" dirty="0"/>
              <a:t>. Re-plotted by Amy </a:t>
            </a:r>
            <a:r>
              <a:rPr lang="en-US" sz="1200" b="0" dirty="0" err="1"/>
              <a:t>Orben</a:t>
            </a:r>
            <a:r>
              <a:rPr lang="en-US" sz="1200" b="0" dirty="0"/>
              <a:t> (@</a:t>
            </a:r>
            <a:r>
              <a:rPr lang="en-US" sz="1200" b="0" dirty="0" err="1"/>
              <a:t>OrbenAmy</a:t>
            </a:r>
            <a:r>
              <a:rPr lang="en-US" sz="1200" b="0" dirty="0"/>
              <a:t>): https://twitter.com/OrbenAmy/status/955485018545156096</a:t>
            </a:r>
          </a:p>
        </p:txBody>
      </p:sp>
    </p:spTree>
    <p:extLst>
      <p:ext uri="{BB962C8B-B14F-4D97-AF65-F5344CB8AC3E}">
        <p14:creationId xmlns:p14="http://schemas.microsoft.com/office/powerpoint/2010/main" val="905375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vapotranspiration-ma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38" y="228600"/>
            <a:ext cx="7934924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661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lorida gun death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81000"/>
            <a:ext cx="4870349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82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AF2F2C2-221F-4B91-9081-E2A6D74ED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5715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488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igure 1. Source: https://twitter.com/DanaDanger/status/230851016344600576/photo/1/lar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66800"/>
            <a:ext cx="613410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039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viz3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7203" y="1676400"/>
            <a:ext cx="3819272" cy="2261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viz4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24400" y="1676400"/>
            <a:ext cx="4042610" cy="225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5CFF1E-9D77-4D3D-849D-8A9451A977D7}"/>
              </a:ext>
            </a:extLst>
          </p:cNvPr>
          <p:cNvSpPr txBox="1"/>
          <p:nvPr/>
        </p:nvSpPr>
        <p:spPr>
          <a:xfrm>
            <a:off x="647203" y="4267200"/>
            <a:ext cx="3819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Fox News graph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8B156C-0E4E-4AA6-9FBC-5989A1B15170}"/>
              </a:ext>
            </a:extLst>
          </p:cNvPr>
          <p:cNvSpPr txBox="1"/>
          <p:nvPr/>
        </p:nvSpPr>
        <p:spPr>
          <a:xfrm>
            <a:off x="4695110" y="4267200"/>
            <a:ext cx="3819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Re-plotted</a:t>
            </a:r>
          </a:p>
        </p:txBody>
      </p:sp>
    </p:spTree>
    <p:extLst>
      <p:ext uri="{BB962C8B-B14F-4D97-AF65-F5344CB8AC3E}">
        <p14:creationId xmlns:p14="http://schemas.microsoft.com/office/powerpoint/2010/main" val="1624114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sa-today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229" y="457200"/>
            <a:ext cx="5361541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48400" y="61722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USA Today</a:t>
            </a:r>
          </a:p>
        </p:txBody>
      </p:sp>
    </p:spTree>
    <p:extLst>
      <p:ext uri="{BB962C8B-B14F-4D97-AF65-F5344CB8AC3E}">
        <p14:creationId xmlns:p14="http://schemas.microsoft.com/office/powerpoint/2010/main" val="781789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isleading graph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76400"/>
            <a:ext cx="807566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991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6F4F42-4A0A-4580-BB2B-4238864E72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7980"/>
          <a:stretch/>
        </p:blipFill>
        <p:spPr>
          <a:xfrm>
            <a:off x="681564" y="152401"/>
            <a:ext cx="7966204" cy="2744088"/>
          </a:xfrm>
          <a:prstGeom prst="rect">
            <a:avLst/>
          </a:prstGeom>
        </p:spPr>
      </p:pic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1FCF2A6-6629-4B25-A6E3-066F7DEE93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2900546"/>
              </p:ext>
            </p:extLst>
          </p:nvPr>
        </p:nvGraphicFramePr>
        <p:xfrm>
          <a:off x="4570520" y="2895600"/>
          <a:ext cx="4573480" cy="2744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1FCF2A6-6629-4B25-A6E3-066F7DEE93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1322908"/>
              </p:ext>
            </p:extLst>
          </p:nvPr>
        </p:nvGraphicFramePr>
        <p:xfrm>
          <a:off x="261951" y="2946830"/>
          <a:ext cx="4402715" cy="2641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99551B-C4F2-4560-A0C9-4D72DA4C820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96380" y="6172200"/>
            <a:ext cx="7886700" cy="2333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000" dirty="0"/>
              <a:t>In Excel, the default is to truncate the y-axis in bar graphs.</a:t>
            </a:r>
          </a:p>
        </p:txBody>
      </p:sp>
    </p:spTree>
    <p:extLst>
      <p:ext uri="{BB962C8B-B14F-4D97-AF65-F5344CB8AC3E}">
        <p14:creationId xmlns:p14="http://schemas.microsoft.com/office/powerpoint/2010/main" val="1837224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uploaded_from_ios_102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6"/>
          <a:stretch/>
        </p:blipFill>
        <p:spPr>
          <a:xfrm>
            <a:off x="2057400" y="609600"/>
            <a:ext cx="46863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27584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Psy242">
      <a:majorFont>
        <a:latin typeface="Avenir LT Std 65 Medium"/>
        <a:ea typeface=""/>
        <a:cs typeface=""/>
      </a:majorFont>
      <a:minorFont>
        <a:latin typeface="Avenir LT Std 55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787</Words>
  <Application>Microsoft Office PowerPoint</Application>
  <PresentationFormat>On-screen Show (4:3)</PresentationFormat>
  <Paragraphs>103</Paragraphs>
  <Slides>35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Avenir LT Std 55 Roman</vt:lpstr>
      <vt:lpstr>Avenir LT Std 65 Medium</vt:lpstr>
      <vt:lpstr>Calibri</vt:lpstr>
      <vt:lpstr>Century Gothic</vt:lpstr>
      <vt:lpstr>Times New Roman</vt:lpstr>
      <vt:lpstr>1_Office Theme</vt:lpstr>
      <vt:lpstr>Examples of deceptive visualizations</vt:lpstr>
      <vt:lpstr>Here are some graphs.</vt:lpstr>
      <vt:lpstr>Examples of y-axis truncation in bar 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techniques and graph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published in Twenge, J. M., Martin, G. N., &amp; Campbell, W. K. (2018). Decreases in psychological well-being among American adolescents after 2012 and links to screen time during the rise of smartphone technology. Emotion. Re-plotted by Amy Orben (@OrbenAmy): https://twitter.com/OrbenAmy/status/955485018545156096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brenda</dc:creator>
  <cp:lastModifiedBy>Brenda Yang</cp:lastModifiedBy>
  <cp:revision>48</cp:revision>
  <dcterms:created xsi:type="dcterms:W3CDTF">2018-08-22T13:52:21Z</dcterms:created>
  <dcterms:modified xsi:type="dcterms:W3CDTF">2020-04-03T15:56:24Z</dcterms:modified>
</cp:coreProperties>
</file>